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10/20/2020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10/20/2020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10/20/2020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10/20/2020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395" y="1077640"/>
            <a:ext cx="9448800" cy="2695499"/>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fa-IR" b="1" dirty="0"/>
              <a:t>پیام­های بهداشتی برای روز جهانی پوکی استخوان</a:t>
            </a:r>
            <a:r>
              <a:rPr lang="en-US" dirty="0"/>
              <a:t/>
            </a:r>
            <a:br>
              <a:rPr lang="en-US" dirty="0"/>
            </a:br>
            <a:r>
              <a:rPr lang="en-US" b="1" dirty="0" smtClean="0"/>
              <a:t/>
            </a:r>
            <a:br>
              <a:rPr lang="en-US" b="1" dirty="0" smtClean="0"/>
            </a:br>
            <a:endParaRPr lang="en-US" dirty="0"/>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2177" y="2373661"/>
            <a:ext cx="7092176" cy="2798956"/>
          </a:xfrm>
          <a:prstGeom prst="rect">
            <a:avLst/>
          </a:prstGeom>
        </p:spPr>
      </p:pic>
    </p:spTree>
    <p:extLst>
      <p:ext uri="{BB962C8B-B14F-4D97-AF65-F5344CB8AC3E}">
        <p14:creationId xmlns:p14="http://schemas.microsoft.com/office/powerpoint/2010/main" val="770385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127760"/>
            <a:ext cx="10820400" cy="4953000"/>
          </a:xfrm>
        </p:spPr>
        <p:txBody>
          <a:bodyPr>
            <a:normAutofit fontScale="92500"/>
          </a:bodyPr>
          <a:lstStyle/>
          <a:p>
            <a:pPr lvl="0" algn="r" rtl="1">
              <a:lnSpc>
                <a:spcPct val="150000"/>
              </a:lnSpc>
            </a:pPr>
            <a:r>
              <a:rPr lang="fa-IR" dirty="0"/>
              <a:t>برای مراقبت از سلامتی استخوان، ورزش مؤثر به صورت روزانه را انتخاب کنیم به طوری که برای وضعیت استخوان­ها بی­خطر باشد.</a:t>
            </a:r>
            <a:endParaRPr lang="en-US" dirty="0"/>
          </a:p>
          <a:p>
            <a:pPr lvl="0" algn="r" rtl="1">
              <a:lnSpc>
                <a:spcPct val="150000"/>
              </a:lnSpc>
            </a:pPr>
            <a:r>
              <a:rPr lang="en-US" dirty="0"/>
              <a:t> </a:t>
            </a:r>
            <a:r>
              <a:rPr lang="fa-IR" dirty="0"/>
              <a:t>برای مراقبت از سلامتی استخوان، از مصرف الکل و استعمال دخانیات (سیگار، قلیان) خودداری شود.</a:t>
            </a:r>
            <a:endParaRPr lang="en-US" dirty="0"/>
          </a:p>
          <a:p>
            <a:pPr lvl="0" algn="r" rtl="1">
              <a:lnSpc>
                <a:spcPct val="150000"/>
              </a:lnSpc>
            </a:pPr>
            <a:r>
              <a:rPr lang="fa-IR" dirty="0"/>
              <a:t>برای مراقبت از سلامتی استخوان، در صورت امکان از نشستن طولانی مدت اجتناب کنیم تا ماهیچه­ها تقویت شوند.</a:t>
            </a:r>
            <a:endParaRPr lang="en-US" dirty="0"/>
          </a:p>
          <a:p>
            <a:pPr lvl="0" algn="r" rtl="1">
              <a:lnSpc>
                <a:spcPct val="150000"/>
              </a:lnSpc>
            </a:pPr>
            <a:r>
              <a:rPr lang="en-US" dirty="0"/>
              <a:t> </a:t>
            </a:r>
            <a:r>
              <a:rPr lang="fa-IR" dirty="0"/>
              <a:t>برای محافظت از استخوان، به این فکر کنیم که چگونه می توانیم از سر خوردن، لغزش و زمین افتادن جلوگیری کنیم</a:t>
            </a:r>
            <a:r>
              <a:rPr lang="en-US" dirty="0"/>
              <a:t>.</a:t>
            </a:r>
          </a:p>
          <a:p>
            <a:pPr lvl="0" algn="r" rtl="1">
              <a:lnSpc>
                <a:spcPct val="150000"/>
              </a:lnSpc>
            </a:pPr>
            <a:r>
              <a:rPr lang="fa-IR" dirty="0"/>
              <a:t>اگر در حال حاضر یا گذشته به مدت بیش از 3 ماه از داروهای کورتونی استفاده کرده­ایم، برای بررسی تراکم استخوان و ارزیابی نیاز به درمان، با پزشک مشورت کنیم</a:t>
            </a:r>
            <a:r>
              <a:rPr lang="en-US" dirty="0"/>
              <a:t>.</a:t>
            </a:r>
          </a:p>
          <a:p>
            <a:pPr lvl="0" algn="r" rtl="1">
              <a:lnSpc>
                <a:spcPct val="150000"/>
              </a:lnSpc>
            </a:pPr>
            <a:r>
              <a:rPr lang="fa-IR" dirty="0"/>
              <a:t>اگر قد در مقایسه با گذشته بیش از 4 سانتیمتر کوتاه شده است، برای ارزیابی خطر شکستگی با پزشک مشورت کنیم.</a:t>
            </a:r>
            <a:endParaRPr lang="en-US" dirty="0"/>
          </a:p>
          <a:p>
            <a:pPr algn="r"/>
            <a:endParaRPr lang="en-US" dirty="0"/>
          </a:p>
        </p:txBody>
      </p:sp>
    </p:spTree>
    <p:extLst>
      <p:ext uri="{BB962C8B-B14F-4D97-AF65-F5344CB8AC3E}">
        <p14:creationId xmlns:p14="http://schemas.microsoft.com/office/powerpoint/2010/main" val="30406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82040"/>
            <a:ext cx="10820400" cy="5136645"/>
          </a:xfrm>
        </p:spPr>
        <p:txBody>
          <a:bodyPr/>
          <a:lstStyle/>
          <a:p>
            <a:pPr algn="r" rtl="1">
              <a:lnSpc>
                <a:spcPct val="150000"/>
              </a:lnSpc>
            </a:pPr>
            <a:r>
              <a:rPr lang="fa-IR" dirty="0" smtClean="0"/>
              <a:t>درباره </a:t>
            </a:r>
            <a:r>
              <a:rPr lang="fa-IR" dirty="0"/>
              <a:t>پوکی استخوان با مراجعه به اینستاگرام مرکز تحقیقات پوکی استخوان به آدرس (</a:t>
            </a:r>
            <a:r>
              <a:rPr lang="en-US" dirty="0"/>
              <a:t>@</a:t>
            </a:r>
            <a:r>
              <a:rPr lang="en-US" dirty="0" err="1"/>
              <a:t>osteoporosis.iran</a:t>
            </a:r>
            <a:r>
              <a:rPr lang="fa-IR" dirty="0"/>
              <a:t>) اطلاعات بیشتری کسب </a:t>
            </a:r>
            <a:r>
              <a:rPr lang="fa-IR" dirty="0" smtClean="0"/>
              <a:t>کنیم</a:t>
            </a:r>
            <a:endParaRPr lang="en-US" dirty="0" smtClean="0"/>
          </a:p>
          <a:p>
            <a:pPr lvl="0" algn="r" rtl="1">
              <a:lnSpc>
                <a:spcPct val="150000"/>
              </a:lnSpc>
            </a:pPr>
            <a:endParaRPr lang="en-US" dirty="0"/>
          </a:p>
          <a:p>
            <a:pPr lvl="0" algn="r" rtl="1">
              <a:lnSpc>
                <a:spcPct val="150000"/>
              </a:lnSpc>
            </a:pPr>
            <a:r>
              <a:rPr lang="fa-IR" dirty="0" smtClean="0"/>
              <a:t>درباره مراقبت از استخوان­های خود با مراجعه به سایت آموزش و ارتقای سلامت به آدرس (</a:t>
            </a:r>
            <a:r>
              <a:rPr lang="en-US" dirty="0" smtClean="0"/>
              <a:t>http://iec.behdasht.gov.ir</a:t>
            </a:r>
            <a:r>
              <a:rPr lang="fa-IR" dirty="0" smtClean="0"/>
              <a:t>) اطلاعات بیشتری کسب کنیم. </a:t>
            </a:r>
            <a:endParaRPr lang="en-US" dirty="0" smtClean="0"/>
          </a:p>
          <a:p>
            <a:pPr algn="r">
              <a:lnSpc>
                <a:spcPct val="150000"/>
              </a:lnSpc>
            </a:pPr>
            <a:endParaRPr lang="en-US" dirty="0"/>
          </a:p>
        </p:txBody>
      </p:sp>
    </p:spTree>
    <p:extLst>
      <p:ext uri="{BB962C8B-B14F-4D97-AF65-F5344CB8AC3E}">
        <p14:creationId xmlns:p14="http://schemas.microsoft.com/office/powerpoint/2010/main" val="251555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031" y="652861"/>
            <a:ext cx="10234961" cy="1293028"/>
          </a:xfrm>
        </p:spPr>
        <p:txBody>
          <a:bodyPr/>
          <a:lstStyle/>
          <a:p>
            <a:pPr algn="ctr"/>
            <a:r>
              <a:rPr lang="fa-IR" dirty="0" smtClean="0"/>
              <a:t>با آرزوی سلامتی برای شما عزیزان</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9863" y="1767841"/>
            <a:ext cx="10493298" cy="4811380"/>
          </a:xfrm>
        </p:spPr>
      </p:pic>
    </p:spTree>
    <p:extLst>
      <p:ext uri="{BB962C8B-B14F-4D97-AF65-F5344CB8AC3E}">
        <p14:creationId xmlns:p14="http://schemas.microsoft.com/office/powerpoint/2010/main" val="4100920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3082" y="883920"/>
            <a:ext cx="8219210" cy="4724400"/>
          </a:xfrm>
        </p:spPr>
        <p:txBody>
          <a:bodyPr>
            <a:normAutofit/>
          </a:bodyPr>
          <a:lstStyle/>
          <a:p>
            <a:pPr marL="0" indent="0" algn="ctr">
              <a:buNone/>
            </a:pPr>
            <a:endParaRPr lang="fa-IR" dirty="0"/>
          </a:p>
          <a:p>
            <a:pPr marL="0" indent="0" algn="ctr">
              <a:buNone/>
            </a:pPr>
            <a:r>
              <a:rPr lang="fa-IR" sz="5400" b="1" i="1" dirty="0" smtClean="0">
                <a:solidFill>
                  <a:srgbClr val="0070C0"/>
                </a:solidFill>
                <a:cs typeface="B Mitra" pitchFamily="2" charset="-78"/>
              </a:rPr>
              <a:t>ارائه دهنده:</a:t>
            </a:r>
          </a:p>
          <a:p>
            <a:pPr marL="0" indent="0" algn="ctr">
              <a:buNone/>
            </a:pPr>
            <a:r>
              <a:rPr lang="fa-IR" sz="5400" b="1" i="1" dirty="0" smtClean="0">
                <a:solidFill>
                  <a:srgbClr val="0070C0"/>
                </a:solidFill>
                <a:cs typeface="B Mitra" pitchFamily="2" charset="-78"/>
              </a:rPr>
              <a:t>بیمارستان گلستان .اهواز</a:t>
            </a:r>
          </a:p>
          <a:p>
            <a:pPr marL="0" indent="0" algn="ctr">
              <a:buNone/>
            </a:pPr>
            <a:r>
              <a:rPr lang="fa-IR" sz="5400" b="1" i="1" dirty="0" smtClean="0">
                <a:solidFill>
                  <a:srgbClr val="0070C0"/>
                </a:solidFill>
                <a:cs typeface="B Mitra" pitchFamily="2" charset="-78"/>
              </a:rPr>
              <a:t>واحد آموزش بیمار و سلامت</a:t>
            </a:r>
            <a:endParaRPr lang="en-US" sz="5400" b="1" i="1" dirty="0">
              <a:solidFill>
                <a:srgbClr val="0070C0"/>
              </a:solidFill>
              <a:cs typeface="B Mitra" pitchFamily="2" charset="-78"/>
            </a:endParaRPr>
          </a:p>
        </p:txBody>
      </p:sp>
    </p:spTree>
    <p:extLst>
      <p:ext uri="{BB962C8B-B14F-4D97-AF65-F5344CB8AC3E}">
        <p14:creationId xmlns:p14="http://schemas.microsoft.com/office/powerpoint/2010/main" val="547044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361" y="571190"/>
            <a:ext cx="8610600" cy="1293028"/>
          </a:xfrm>
        </p:spPr>
        <p:txBody>
          <a:bodyPr>
            <a:noAutofit/>
          </a:bodyPr>
          <a:lstStyle/>
          <a:p>
            <a:r>
              <a:rPr lang="fa-IR" sz="8800" dirty="0" smtClean="0"/>
              <a:t>مقدمه:</a:t>
            </a:r>
            <a:endParaRPr lang="en-US" sz="8800" dirty="0"/>
          </a:p>
        </p:txBody>
      </p:sp>
      <p:sp>
        <p:nvSpPr>
          <p:cNvPr id="3" name="Content Placeholder 2"/>
          <p:cNvSpPr>
            <a:spLocks noGrp="1"/>
          </p:cNvSpPr>
          <p:nvPr>
            <p:ph idx="1"/>
          </p:nvPr>
        </p:nvSpPr>
        <p:spPr>
          <a:xfrm>
            <a:off x="810882" y="1929866"/>
            <a:ext cx="10820400" cy="4024125"/>
          </a:xfrm>
        </p:spPr>
        <p:txBody>
          <a:bodyPr/>
          <a:lstStyle/>
          <a:p>
            <a:pPr algn="just" rtl="1">
              <a:lnSpc>
                <a:spcPct val="200000"/>
              </a:lnSpc>
            </a:pPr>
            <a:r>
              <a:rPr lang="fa-IR" dirty="0" smtClean="0"/>
              <a:t>پوکی استخوان ،کاهش کلی در توده استخوانی است که به خاطر افزایش جذب از استخوان نسبت به تشکیل آن رخ میدهد.پوکی استخوان باعث ترد شدن استخوان شده و استخوان ها را مستعد شکستگی میکند.استخوان کلسیم ها را برای عملکردهای دیگر بدن ذخیره میکنند و بدن برای استفاده از کلسیم ،آن را از طریق جذب استخوان بدست میاورد .با افزایش سن فرآیند جذب از استخوان سریع تر از تشکیل آن شده،جذب کلسیم مختل شده تشکیل ویتامین </a:t>
            </a:r>
            <a:r>
              <a:rPr lang="en-US" dirty="0" smtClean="0"/>
              <a:t>D </a:t>
            </a:r>
            <a:r>
              <a:rPr lang="fa-IR" dirty="0" smtClean="0"/>
              <a:t>به خاطر نبود استروژن کاهش میابد.این تغییرات باعث کاهش تدریجی در توده استخوانی میشود.</a:t>
            </a:r>
            <a:endParaRPr lang="en-US" dirty="0"/>
          </a:p>
        </p:txBody>
      </p:sp>
    </p:spTree>
    <p:extLst>
      <p:ext uri="{BB962C8B-B14F-4D97-AF65-F5344CB8AC3E}">
        <p14:creationId xmlns:p14="http://schemas.microsoft.com/office/powerpoint/2010/main" val="159403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a:xfrm>
            <a:off x="685800" y="1371600"/>
            <a:ext cx="10820400" cy="4847085"/>
          </a:xfrm>
        </p:spPr>
        <p:txBody>
          <a:bodyPr/>
          <a:lstStyle/>
          <a:p>
            <a:pPr lvl="0" algn="r" rtl="1">
              <a:lnSpc>
                <a:spcPct val="150000"/>
              </a:lnSpc>
            </a:pPr>
            <a:r>
              <a:rPr lang="fa-IR" dirty="0"/>
              <a:t>پوکی استخوان نوعی بیماری است که در آن استخوان­ها پوک و متخلخل، ضعیف و شکننده می­شود.</a:t>
            </a:r>
            <a:endParaRPr lang="en-US" dirty="0"/>
          </a:p>
          <a:p>
            <a:pPr lvl="0" algn="r" rtl="1">
              <a:lnSpc>
                <a:spcPct val="150000"/>
              </a:lnSpc>
            </a:pPr>
            <a:r>
              <a:rPr lang="fa-IR" dirty="0"/>
              <a:t>پوکی استخوان ، یک بیماری خاموش است، یعنی تا زمانی که یک استخوان نشکند، علایمی از خود بروز نمی­دهد.</a:t>
            </a:r>
            <a:endParaRPr lang="en-US" dirty="0"/>
          </a:p>
          <a:p>
            <a:pPr lvl="0" algn="r" rtl="1">
              <a:lnSpc>
                <a:spcPct val="150000"/>
              </a:lnSpc>
            </a:pPr>
            <a:r>
              <a:rPr lang="fa-IR" dirty="0"/>
              <a:t>از آن جا که پوکی استخوان علایم آشکاری ندارد، برای تشخیص به موقع لازم است با پزشک مشورت کنیم.</a:t>
            </a:r>
            <a:endParaRPr lang="en-US" dirty="0"/>
          </a:p>
          <a:p>
            <a:pPr lvl="0" algn="r" rtl="1">
              <a:lnSpc>
                <a:spcPct val="150000"/>
              </a:lnSpc>
            </a:pPr>
            <a:r>
              <a:rPr lang="fa-IR" dirty="0"/>
              <a:t>متداول­ترین روش برای سنجش تراکم استخوان، اسکن تراکم استخوان یا سنجش جذب اشعه ایکس است. </a:t>
            </a:r>
            <a:endParaRPr lang="en-US" dirty="0"/>
          </a:p>
          <a:p>
            <a:pPr lvl="0" algn="r" rtl="1">
              <a:lnSpc>
                <a:spcPct val="150000"/>
              </a:lnSpc>
            </a:pPr>
            <a:r>
              <a:rPr lang="fa-IR" dirty="0"/>
              <a:t>بیمارانی که در معرض خطر بالای شکستگی ناشی از پوکی استخوان هستند، می­توانند با درمان دارویی مناسب، این خطر را کاهش دهند</a:t>
            </a:r>
            <a:r>
              <a:rPr lang="en-US" dirty="0"/>
              <a:t>.</a:t>
            </a:r>
          </a:p>
          <a:p>
            <a:pPr algn="r"/>
            <a:endParaRPr lang="en-US" dirty="0"/>
          </a:p>
        </p:txBody>
      </p:sp>
    </p:spTree>
    <p:extLst>
      <p:ext uri="{BB962C8B-B14F-4D97-AF65-F5344CB8AC3E}">
        <p14:creationId xmlns:p14="http://schemas.microsoft.com/office/powerpoint/2010/main" val="156634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720" y="1295400"/>
            <a:ext cx="10820400" cy="4389120"/>
          </a:xfrm>
        </p:spPr>
        <p:txBody>
          <a:bodyPr>
            <a:normAutofit/>
          </a:bodyPr>
          <a:lstStyle/>
          <a:p>
            <a:pPr lvl="0" algn="r" rtl="1">
              <a:lnSpc>
                <a:spcPct val="150000"/>
              </a:lnSpc>
            </a:pPr>
            <a:r>
              <a:rPr lang="fa-IR" dirty="0"/>
              <a:t>اگر بالای 50 سال هستیم و با یک زمین خوردن ساده دچار شکستگی شده ایم، احتمالا در معرض پوکی استخوان هستیم و لازم است به پزشک مراجعه کنیم.</a:t>
            </a:r>
            <a:endParaRPr lang="en-US" dirty="0"/>
          </a:p>
          <a:p>
            <a:pPr lvl="0" algn="r" rtl="1">
              <a:lnSpc>
                <a:spcPct val="150000"/>
              </a:lnSpc>
            </a:pPr>
            <a:r>
              <a:rPr lang="ar-SA" dirty="0"/>
              <a:t>خطر ابتلا به پوکی استخوان با بالا رفتن سن افزایش می­یابد.</a:t>
            </a:r>
            <a:endParaRPr lang="en-US" dirty="0"/>
          </a:p>
          <a:p>
            <a:pPr lvl="0" algn="r" rtl="1">
              <a:lnSpc>
                <a:spcPct val="150000"/>
              </a:lnSpc>
            </a:pPr>
            <a:r>
              <a:rPr lang="ar-SA" dirty="0"/>
              <a:t>شکستگی</a:t>
            </a:r>
            <a:r>
              <a:rPr lang="fa-IR" dirty="0"/>
              <a:t>،</a:t>
            </a:r>
            <a:r>
              <a:rPr lang="ar-SA" dirty="0"/>
              <a:t> مهم­ترین عارضه پوکی استخوان در سنین بالا است.</a:t>
            </a:r>
            <a:endParaRPr lang="en-US" dirty="0"/>
          </a:p>
          <a:p>
            <a:pPr lvl="0" algn="r" rtl="1">
              <a:lnSpc>
                <a:spcPct val="150000"/>
              </a:lnSpc>
            </a:pPr>
            <a:r>
              <a:rPr lang="fa-IR" dirty="0"/>
              <a:t>در افرادی که پوکی استخوان دارند، جلوگیری از زمین خوردن بسیار مهم است.</a:t>
            </a:r>
            <a:endParaRPr lang="en-US" dirty="0"/>
          </a:p>
          <a:p>
            <a:pPr lvl="0" algn="r" rtl="1">
              <a:lnSpc>
                <a:spcPct val="150000"/>
              </a:lnSpc>
            </a:pPr>
            <a:r>
              <a:rPr lang="ar-SA" dirty="0"/>
              <a:t>محیط خانه را برای پیشگیری از سقوط افراد در معرض خطر ایمن کنیم.</a:t>
            </a:r>
            <a:endParaRPr lang="en-US" dirty="0"/>
          </a:p>
          <a:p>
            <a:pPr lvl="0" algn="r" rtl="1">
              <a:lnSpc>
                <a:spcPct val="150000"/>
              </a:lnSpc>
            </a:pPr>
            <a:r>
              <a:rPr lang="fa-IR" dirty="0"/>
              <a:t>در صورتی که در معرض خطر افتادن هستیم، برای دریافت مشاوره یا وسایل محافظتی با پزشک مشورت کنیم</a:t>
            </a:r>
            <a:r>
              <a:rPr lang="en-US" dirty="0"/>
              <a:t>.</a:t>
            </a:r>
          </a:p>
          <a:p>
            <a:pPr algn="r">
              <a:lnSpc>
                <a:spcPct val="150000"/>
              </a:lnSpc>
            </a:pPr>
            <a:endParaRPr lang="en-US" dirty="0"/>
          </a:p>
        </p:txBody>
      </p:sp>
    </p:spTree>
    <p:extLst>
      <p:ext uri="{BB962C8B-B14F-4D97-AF65-F5344CB8AC3E}">
        <p14:creationId xmlns:p14="http://schemas.microsoft.com/office/powerpoint/2010/main" val="2618452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720" y="1280160"/>
            <a:ext cx="10820400" cy="4024125"/>
          </a:xfrm>
        </p:spPr>
        <p:txBody>
          <a:bodyPr>
            <a:normAutofit fontScale="92500" lnSpcReduction="10000"/>
          </a:bodyPr>
          <a:lstStyle/>
          <a:p>
            <a:pPr marL="0" lvl="0" indent="0" algn="r" rtl="1">
              <a:buNone/>
            </a:pPr>
            <a:endParaRPr lang="en-US" dirty="0"/>
          </a:p>
          <a:p>
            <a:pPr lvl="0" algn="r" rtl="1">
              <a:lnSpc>
                <a:spcPct val="150000"/>
              </a:lnSpc>
            </a:pPr>
            <a:r>
              <a:rPr lang="fa-IR" dirty="0"/>
              <a:t>به منظور جلوگیری از پوکی استخوان، مصرف قهوه و نوشابه را محدود کنیم.</a:t>
            </a:r>
            <a:endParaRPr lang="en-US" dirty="0"/>
          </a:p>
          <a:p>
            <a:pPr lvl="0" algn="r" rtl="1">
              <a:lnSpc>
                <a:spcPct val="150000"/>
              </a:lnSpc>
            </a:pPr>
            <a:r>
              <a:rPr lang="fa-IR" dirty="0"/>
              <a:t>شکستگی­های مرتبط با پوکی استخوان اغلب منجر به درد، ناتوانی</a:t>
            </a:r>
            <a:r>
              <a:rPr lang="ar-SA" dirty="0"/>
              <a:t> و کاهش کیفیت زندگی می­شوند.</a:t>
            </a:r>
            <a:endParaRPr lang="en-US" dirty="0"/>
          </a:p>
          <a:p>
            <a:pPr lvl="0" algn="r" rtl="1">
              <a:lnSpc>
                <a:spcPct val="150000"/>
              </a:lnSpc>
            </a:pPr>
            <a:r>
              <a:rPr lang="ar-SA" dirty="0"/>
              <a:t>تشخیص به موقع پوکی استخوان می­تواند موجب کاهش احتمال شکستگی، کاهش هزینه­های اقتصادی خانواده، کاهش احتمال وابستگی و از بین رفتن استقلال فرد و همچنین کاهش مرگ و میر در افراد در معرض خطر شود.</a:t>
            </a:r>
            <a:endParaRPr lang="en-US" dirty="0"/>
          </a:p>
          <a:p>
            <a:pPr lvl="0" algn="r" rtl="1">
              <a:lnSpc>
                <a:spcPct val="150000"/>
              </a:lnSpc>
            </a:pPr>
            <a:r>
              <a:rPr lang="ar-SA" dirty="0"/>
              <a:t>انجام معاینه بالینی و بررسی عوامل خطر ابتلا به پوکی استخوان در تمامی خانم های  بالای 50 سال و مردان بالای 70 سال توصیه می­شود.</a:t>
            </a:r>
            <a:endParaRPr lang="en-US" dirty="0"/>
          </a:p>
          <a:p>
            <a:pPr lvl="0" algn="r" rtl="1">
              <a:lnSpc>
                <a:spcPct val="150000"/>
              </a:lnSpc>
            </a:pPr>
            <a:r>
              <a:rPr lang="ar-SA" dirty="0"/>
              <a:t>اقداماتی نظیر داشتن تغذیه مناسب و انجام مداوم ورزش به حفظ قدرت استخوانی و جلوگیری از شکستگی های آینده می­انجامد.</a:t>
            </a:r>
            <a:endParaRPr lang="en-US" dirty="0"/>
          </a:p>
          <a:p>
            <a:pPr algn="r"/>
            <a:endParaRPr lang="en-US" dirty="0"/>
          </a:p>
        </p:txBody>
      </p:sp>
    </p:spTree>
    <p:extLst>
      <p:ext uri="{BB962C8B-B14F-4D97-AF65-F5344CB8AC3E}">
        <p14:creationId xmlns:p14="http://schemas.microsoft.com/office/powerpoint/2010/main" val="96585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920" y="1203960"/>
            <a:ext cx="10820400" cy="4876800"/>
          </a:xfrm>
        </p:spPr>
        <p:txBody>
          <a:bodyPr>
            <a:normAutofit fontScale="92500"/>
          </a:bodyPr>
          <a:lstStyle/>
          <a:p>
            <a:pPr lvl="0" algn="r" rtl="1">
              <a:lnSpc>
                <a:spcPct val="150000"/>
              </a:lnSpc>
            </a:pPr>
            <a:r>
              <a:rPr lang="ar-SA" dirty="0"/>
              <a:t>سبک زندگی "استخوان سالم"  نه فقط در افراد مبتلا به کاهش توده استخوانی و بیماران مبتلا به پوکی استخوان بلکه برای همه، مهم است. </a:t>
            </a:r>
            <a:endParaRPr lang="en-US" dirty="0"/>
          </a:p>
          <a:p>
            <a:pPr lvl="0" algn="r" rtl="1">
              <a:lnSpc>
                <a:spcPct val="150000"/>
              </a:lnSpc>
            </a:pPr>
            <a:r>
              <a:rPr lang="ar-SA" dirty="0"/>
              <a:t>کلسیم مهم ترین ماده معدنی در سلامت استخوان است که در مواد لبنی یافت می­شود.</a:t>
            </a:r>
            <a:endParaRPr lang="en-US" dirty="0"/>
          </a:p>
          <a:p>
            <a:pPr lvl="0" algn="r" rtl="1">
              <a:lnSpc>
                <a:spcPct val="150000"/>
              </a:lnSpc>
            </a:pPr>
            <a:r>
              <a:rPr lang="ar-SA" dirty="0"/>
              <a:t>اگر کمتر از 10 دقیقه در روز در معرض نور خورشید هستیم و مکمل ویتامین</a:t>
            </a:r>
            <a:r>
              <a:rPr lang="en-US" dirty="0"/>
              <a:t> D </a:t>
            </a:r>
            <a:r>
              <a:rPr lang="ar-SA" dirty="0"/>
              <a:t>مصرف نمی­کنیم، در معرض خطر پوکی استخوان قرار داریم</a:t>
            </a:r>
            <a:r>
              <a:rPr lang="en-US" dirty="0"/>
              <a:t>.</a:t>
            </a:r>
          </a:p>
          <a:p>
            <a:pPr lvl="0" algn="r" rtl="1">
              <a:lnSpc>
                <a:spcPct val="150000"/>
              </a:lnSpc>
            </a:pPr>
            <a:r>
              <a:rPr lang="ar-SA" dirty="0"/>
              <a:t>میزان تحرک روزانه زیر 30 دقیقه (کارهای خانه، پیاده روی، دویدن و غیره) موجب از دست رفتن عضله و استخوان می­شود</a:t>
            </a:r>
            <a:r>
              <a:rPr lang="en-US" dirty="0"/>
              <a:t>.</a:t>
            </a:r>
          </a:p>
          <a:p>
            <a:pPr lvl="0" algn="r" rtl="1">
              <a:lnSpc>
                <a:spcPct val="150000"/>
              </a:lnSpc>
            </a:pPr>
            <a:r>
              <a:rPr lang="ar-SA" dirty="0"/>
              <a:t>یائسگی یا برداشتن رحم برای 12 ماه یا بیشتر،  فرد را در معرض خطر پوکی استخوان قرار می­دهد.</a:t>
            </a:r>
            <a:endParaRPr lang="en-US" dirty="0"/>
          </a:p>
          <a:p>
            <a:pPr algn="r" rtl="1">
              <a:lnSpc>
                <a:spcPct val="150000"/>
              </a:lnSpc>
            </a:pPr>
            <a:r>
              <a:rPr lang="ar-SA" dirty="0"/>
              <a:t>اگر قبل از 50 سالگی نخمدان ها خارج شده و هورمون درمانی جایگزین استفاده نشده است، فرد در معرض خطر پوکی استخوان قرار دارد</a:t>
            </a:r>
            <a:endParaRPr lang="en-US" dirty="0"/>
          </a:p>
        </p:txBody>
      </p:sp>
    </p:spTree>
    <p:extLst>
      <p:ext uri="{BB962C8B-B14F-4D97-AF65-F5344CB8AC3E}">
        <p14:creationId xmlns:p14="http://schemas.microsoft.com/office/powerpoint/2010/main" val="369724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9640" y="1262690"/>
            <a:ext cx="10820400" cy="4863790"/>
          </a:xfrm>
        </p:spPr>
        <p:txBody>
          <a:bodyPr>
            <a:normAutofit fontScale="92500"/>
          </a:bodyPr>
          <a:lstStyle/>
          <a:p>
            <a:pPr lvl="0" algn="r" rtl="1">
              <a:lnSpc>
                <a:spcPct val="150000"/>
              </a:lnSpc>
            </a:pPr>
            <a:r>
              <a:rPr lang="ar-SA" dirty="0" smtClean="0"/>
              <a:t>در هفته 40-30 دقیقه، 3 الی 4 بار از ورزش­های تحمل کننده وزن مثل پیاده روی استفاده کنیم. </a:t>
            </a:r>
            <a:endParaRPr lang="en-US" dirty="0" smtClean="0"/>
          </a:p>
          <a:p>
            <a:pPr lvl="0" algn="r" rtl="1">
              <a:lnSpc>
                <a:spcPct val="150000"/>
              </a:lnSpc>
            </a:pPr>
            <a:r>
              <a:rPr lang="ar-SA" dirty="0" smtClean="0"/>
              <a:t>انواع ورزش و فعالیت را، به تنهایی یا با اعضای خانواده خود، در طی روز انجام دهیم</a:t>
            </a:r>
            <a:r>
              <a:rPr lang="en-US" dirty="0" smtClean="0"/>
              <a:t>.</a:t>
            </a:r>
          </a:p>
          <a:p>
            <a:pPr lvl="0" algn="r" rtl="1">
              <a:lnSpc>
                <a:spcPct val="150000"/>
              </a:lnSpc>
            </a:pPr>
            <a:r>
              <a:rPr lang="fa-IR" dirty="0" smtClean="0"/>
              <a:t>سطوح پایین ویتامین دی می­تواند ریسک ابتلا به پوکی استخوان و شکستن استخوان­ها را در افزایش دهد.</a:t>
            </a:r>
            <a:endParaRPr lang="en-US" dirty="0" smtClean="0"/>
          </a:p>
          <a:p>
            <a:pPr lvl="0" algn="r" rtl="1">
              <a:lnSpc>
                <a:spcPct val="150000"/>
              </a:lnSpc>
            </a:pPr>
            <a:r>
              <a:rPr lang="fa-IR" dirty="0" smtClean="0"/>
              <a:t>قبل از شروع مکمل یا هنگام مصرف آن نیازی به آزمایش خون برای کنترل میزان ویتامین دی نیست.</a:t>
            </a:r>
            <a:endParaRPr lang="en-US" dirty="0" smtClean="0"/>
          </a:p>
          <a:p>
            <a:pPr lvl="0" algn="r" rtl="1">
              <a:lnSpc>
                <a:spcPct val="150000"/>
              </a:lnSpc>
            </a:pPr>
            <a:r>
              <a:rPr lang="fa-IR" dirty="0" smtClean="0"/>
              <a:t>دوز بالاتری از مقدار توصیه شده را مصرف نکنیم، مگر این­که پزشک برای شما تجویز کند.</a:t>
            </a:r>
            <a:endParaRPr lang="en-US" dirty="0" smtClean="0"/>
          </a:p>
          <a:p>
            <a:pPr lvl="0" algn="r" rtl="1">
              <a:lnSpc>
                <a:spcPct val="150000"/>
              </a:lnSpc>
            </a:pPr>
            <a:r>
              <a:rPr lang="fa-IR" dirty="0" smtClean="0"/>
              <a:t>در ماه های زمستان که پوست، نور خورشید کمتری دریافت می­کند، توصیه می­شود که پوست خود را یک یا دو بار در روز و در حدود 10 دقیقه، در معرض تابش نور خورشید قرار دهیم.</a:t>
            </a:r>
            <a:endParaRPr lang="en-US" dirty="0" smtClean="0"/>
          </a:p>
          <a:p>
            <a:pPr lvl="0" algn="r" rtl="1">
              <a:lnSpc>
                <a:spcPct val="150000"/>
              </a:lnSpc>
            </a:pPr>
            <a:r>
              <a:rPr lang="fa-IR" dirty="0" smtClean="0"/>
              <a:t>وجود شیشه اشعه خورشید را مسدود می­کند، بنابراین برای دریافت ویتامین دی از نور خورشید باید پنجره را باز کنیم.</a:t>
            </a:r>
            <a:endParaRPr lang="en-US" dirty="0" smtClean="0"/>
          </a:p>
          <a:p>
            <a:pPr algn="r">
              <a:lnSpc>
                <a:spcPct val="150000"/>
              </a:lnSpc>
            </a:pPr>
            <a:endParaRPr lang="en-US" dirty="0"/>
          </a:p>
        </p:txBody>
      </p:sp>
    </p:spTree>
    <p:extLst>
      <p:ext uri="{BB962C8B-B14F-4D97-AF65-F5344CB8AC3E}">
        <p14:creationId xmlns:p14="http://schemas.microsoft.com/office/powerpoint/2010/main" val="3088588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4880" y="1051560"/>
            <a:ext cx="10820400" cy="4983480"/>
          </a:xfrm>
        </p:spPr>
        <p:txBody>
          <a:bodyPr>
            <a:normAutofit fontScale="85000" lnSpcReduction="10000"/>
          </a:bodyPr>
          <a:lstStyle/>
          <a:p>
            <a:pPr lvl="0" algn="r" rtl="1">
              <a:lnSpc>
                <a:spcPct val="160000"/>
              </a:lnSpc>
            </a:pPr>
            <a:r>
              <a:rPr lang="fa-IR" dirty="0"/>
              <a:t>مقدار کمی ویتامین دی در برخی غذاها وجود دارد، به همین دلیل دریافت کافی ویتامین دی فقط از طریق مواد غذایی دشوار است. </a:t>
            </a:r>
            <a:endParaRPr lang="en-US" dirty="0"/>
          </a:p>
          <a:p>
            <a:pPr lvl="0" algn="r" rtl="1">
              <a:lnSpc>
                <a:spcPct val="160000"/>
              </a:lnSpc>
            </a:pPr>
            <a:r>
              <a:rPr lang="fa-IR" dirty="0"/>
              <a:t>به علت عدم دریافت ویتامین دی از نور خورشید در زمستان باید روزانه 10 میکروگرم ویتامین دی (یا 400 واحد) مصرف کنیم.</a:t>
            </a:r>
            <a:endParaRPr lang="en-US" dirty="0"/>
          </a:p>
          <a:p>
            <a:pPr lvl="0" algn="r" rtl="1">
              <a:lnSpc>
                <a:spcPct val="160000"/>
              </a:lnSpc>
            </a:pPr>
            <a:r>
              <a:rPr lang="fa-IR" dirty="0"/>
              <a:t>اگر داروی پوکی استخوان (از جمله مکمل های کلسیم و ویتامین </a:t>
            </a:r>
            <a:r>
              <a:rPr lang="en-US" dirty="0"/>
              <a:t>D</a:t>
            </a:r>
            <a:r>
              <a:rPr lang="fa-IR" dirty="0"/>
              <a:t>) تجویز شده است آن را قطع نکنیم و در صورت نگرانی با پزشک خود مشورت کنیم.</a:t>
            </a:r>
            <a:endParaRPr lang="en-US" dirty="0"/>
          </a:p>
          <a:p>
            <a:pPr lvl="0" algn="r" rtl="1">
              <a:lnSpc>
                <a:spcPct val="160000"/>
              </a:lnSpc>
            </a:pPr>
            <a:r>
              <a:rPr lang="fa-IR" dirty="0"/>
              <a:t>استفاده از درمان های پوکی استخوان، خطر ابتلا به ویروس کرونا را افزایش نمی­دهد.</a:t>
            </a:r>
            <a:endParaRPr lang="en-US" dirty="0"/>
          </a:p>
          <a:p>
            <a:pPr lvl="0" algn="r" rtl="1">
              <a:lnSpc>
                <a:spcPct val="160000"/>
              </a:lnSpc>
            </a:pPr>
            <a:r>
              <a:rPr lang="fa-IR" dirty="0"/>
              <a:t>اگر مشکلات تنفسی جدی وجود دارد، توصیه می شود محافظت اجتماعی جدی گرفته شود.</a:t>
            </a:r>
            <a:endParaRPr lang="en-US" dirty="0"/>
          </a:p>
          <a:p>
            <a:pPr lvl="0" algn="r" rtl="1">
              <a:lnSpc>
                <a:spcPct val="160000"/>
              </a:lnSpc>
            </a:pPr>
            <a:r>
              <a:rPr lang="fa-IR" dirty="0"/>
              <a:t>محافظت اجتماعی به معنای ماندن در خانه و جلوگیری از هرگونه تماس چهره به چهره به مدت 12 هفته است.</a:t>
            </a:r>
            <a:endParaRPr lang="en-US" dirty="0"/>
          </a:p>
          <a:p>
            <a:pPr lvl="0" algn="r" rtl="1">
              <a:lnSpc>
                <a:spcPct val="160000"/>
              </a:lnSpc>
            </a:pPr>
            <a:r>
              <a:rPr lang="fa-IR" dirty="0"/>
              <a:t>اگر ملاقات با پزشک یا حضور در بیمارستان لازم است، مطمئن شویم که در حین ویزیت از در معرض قرارگیری ویروس کرونا محافظت می­شویم.</a:t>
            </a:r>
            <a:endParaRPr lang="en-US" dirty="0"/>
          </a:p>
          <a:p>
            <a:endParaRPr lang="en-US" dirty="0"/>
          </a:p>
        </p:txBody>
      </p:sp>
    </p:spTree>
    <p:extLst>
      <p:ext uri="{BB962C8B-B14F-4D97-AF65-F5344CB8AC3E}">
        <p14:creationId xmlns:p14="http://schemas.microsoft.com/office/powerpoint/2010/main" val="338779707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
  <TotalTime>70</TotalTime>
  <Words>1085</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 Mitra</vt:lpstr>
      <vt:lpstr>Century Gothic</vt:lpstr>
      <vt:lpstr>Times New Roman</vt:lpstr>
      <vt:lpstr>Vapor Trail</vt:lpstr>
      <vt:lpstr>      پیام­های بهداشتی برای روز جهانی پوکی استخوان  </vt:lpstr>
      <vt:lpstr>PowerPoint Presentation</vt:lpstr>
      <vt:lpstr>مقدمه:</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با آرزوی سلامتی برای شما عزیزان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op</dc:creator>
  <cp:lastModifiedBy>op</cp:lastModifiedBy>
  <cp:revision>12</cp:revision>
  <dcterms:created xsi:type="dcterms:W3CDTF">2020-10-19T05:17:24Z</dcterms:created>
  <dcterms:modified xsi:type="dcterms:W3CDTF">2020-10-20T05:13:28Z</dcterms:modified>
</cp:coreProperties>
</file>